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2"/>
  </p:notesMasterIdLst>
  <p:sldIdLst>
    <p:sldId id="256" r:id="rId2"/>
    <p:sldId id="1835" r:id="rId3"/>
    <p:sldId id="1834" r:id="rId4"/>
    <p:sldId id="1836" r:id="rId5"/>
    <p:sldId id="1837" r:id="rId6"/>
    <p:sldId id="1838" r:id="rId7"/>
    <p:sldId id="1839" r:id="rId8"/>
    <p:sldId id="1840" r:id="rId9"/>
    <p:sldId id="270" r:id="rId10"/>
    <p:sldId id="1841" r:id="rId11"/>
    <p:sldId id="1842" r:id="rId12"/>
    <p:sldId id="1843" r:id="rId13"/>
    <p:sldId id="1844" r:id="rId14"/>
    <p:sldId id="493" r:id="rId15"/>
    <p:sldId id="277" r:id="rId16"/>
    <p:sldId id="278" r:id="rId17"/>
    <p:sldId id="1845" r:id="rId18"/>
    <p:sldId id="1846" r:id="rId19"/>
    <p:sldId id="1847" r:id="rId20"/>
    <p:sldId id="1848" r:id="rId21"/>
    <p:sldId id="1849" r:id="rId22"/>
    <p:sldId id="1850" r:id="rId23"/>
    <p:sldId id="1851" r:id="rId24"/>
    <p:sldId id="1852" r:id="rId25"/>
    <p:sldId id="1853" r:id="rId26"/>
    <p:sldId id="288" r:id="rId27"/>
    <p:sldId id="1854" r:id="rId28"/>
    <p:sldId id="290" r:id="rId29"/>
    <p:sldId id="291" r:id="rId30"/>
    <p:sldId id="1855" r:id="rId31"/>
    <p:sldId id="1856" r:id="rId32"/>
    <p:sldId id="1857" r:id="rId33"/>
    <p:sldId id="295" r:id="rId34"/>
    <p:sldId id="296" r:id="rId35"/>
    <p:sldId id="297" r:id="rId36"/>
    <p:sldId id="1858" r:id="rId37"/>
    <p:sldId id="1859" r:id="rId38"/>
    <p:sldId id="305" r:id="rId39"/>
    <p:sldId id="306" r:id="rId40"/>
    <p:sldId id="307" r:id="rId41"/>
    <p:sldId id="308" r:id="rId42"/>
    <p:sldId id="1860" r:id="rId43"/>
    <p:sldId id="1861" r:id="rId44"/>
    <p:sldId id="1862" r:id="rId45"/>
    <p:sldId id="1863" r:id="rId46"/>
    <p:sldId id="1864" r:id="rId47"/>
    <p:sldId id="1865" r:id="rId48"/>
    <p:sldId id="317" r:id="rId49"/>
    <p:sldId id="318" r:id="rId50"/>
    <p:sldId id="1866" r:id="rId51"/>
    <p:sldId id="320" r:id="rId52"/>
    <p:sldId id="321" r:id="rId53"/>
    <p:sldId id="322" r:id="rId54"/>
    <p:sldId id="324" r:id="rId55"/>
    <p:sldId id="1867" r:id="rId56"/>
    <p:sldId id="328" r:id="rId57"/>
    <p:sldId id="1868" r:id="rId58"/>
    <p:sldId id="1869" r:id="rId59"/>
    <p:sldId id="1870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1875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16" y="1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071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49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231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439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190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562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111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462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53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837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69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514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333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044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00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05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86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689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167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530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043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608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603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8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087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211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50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2841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348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516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32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8674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992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8133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88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714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8403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6968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673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7326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645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392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1694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7167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242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049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6248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7332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5280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950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9861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537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300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950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05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228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 err="1"/>
              <a:t>Convolutional</a:t>
            </a:r>
            <a:r>
              <a:rPr lang="ro-RO" sz="4000" dirty="0"/>
              <a:t> Neural </a:t>
            </a:r>
            <a:r>
              <a:rPr lang="ro-RO" sz="4000" dirty="0" err="1"/>
              <a:t>Networks</a:t>
            </a:r>
            <a:endParaRPr lang="ro-RO" sz="4000" dirty="0"/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51825" y="2329950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Convolution Layer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For example, if we had 6 5x5 filters, we’ll get 6 separate activation maps: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188486" y="4155629"/>
            <a:ext cx="6599077" cy="465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We stack these up to get a “new image” of size 28x28x6!</a:t>
            </a:r>
          </a:p>
        </p:txBody>
      </p:sp>
    </p:spTree>
    <p:extLst>
      <p:ext uri="{BB962C8B-B14F-4D97-AF65-F5344CB8AC3E}">
        <p14:creationId xmlns:p14="http://schemas.microsoft.com/office/powerpoint/2010/main" val="109269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6"/>
            <a:ext cx="8548200" cy="7358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Preview: </a:t>
            </a:r>
            <a:r>
              <a:rPr lang="en" sz="1800" dirty="0"/>
              <a:t>A </a:t>
            </a:r>
            <a:r>
              <a:rPr lang="en" sz="1800" dirty="0" err="1"/>
              <a:t>ConvNet</a:t>
            </a:r>
            <a:r>
              <a:rPr lang="en" sz="1800" dirty="0"/>
              <a:t> is a sequence of Convolutional Layers, interposed with activation functions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1770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7897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1540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90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481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521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305" name="Shape 305"/>
          <p:cNvSpPr/>
          <p:nvPr/>
        </p:nvSpPr>
        <p:spPr>
          <a:xfrm>
            <a:off x="26916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3043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6686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633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2250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264400" y="24192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311" name="Shape 311"/>
          <p:cNvSpPr/>
          <p:nvPr/>
        </p:nvSpPr>
        <p:spPr>
          <a:xfrm>
            <a:off x="5434875" y="112630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815875" y="24049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855200" y="24192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071800" y="21601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300687" y="381793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047500" y="34263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411800" y="13531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5826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66217" y="127906"/>
            <a:ext cx="8396857" cy="537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Filters correspond to features / parts of the objects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25" y="665225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748041" y="4641024"/>
            <a:ext cx="2288598" cy="3745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[Slide credit: Yann </a:t>
            </a:r>
            <a:r>
              <a:rPr lang="en" dirty="0" err="1"/>
              <a:t>LeCun</a:t>
            </a:r>
            <a:r>
              <a:rPr lang="e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4723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" y="76899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068216" y="256375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410199" y="-376025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1925" y="170029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6266750" y="462900"/>
            <a:ext cx="27699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example 5x5 filters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(32 total)</a:t>
            </a:r>
          </a:p>
        </p:txBody>
      </p:sp>
      <p:sp>
        <p:nvSpPr>
          <p:cNvPr id="345" name="Shape 345"/>
          <p:cNvSpPr/>
          <p:nvPr/>
        </p:nvSpPr>
        <p:spPr>
          <a:xfrm>
            <a:off x="1803166" y="1701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502824" y="1314599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068466" y="427826"/>
            <a:ext cx="858600" cy="1203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4862550" y="1521150"/>
            <a:ext cx="4101900" cy="234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349" name="Shape 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75" y="2908099"/>
            <a:ext cx="4042149" cy="4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5205125" y="1792425"/>
            <a:ext cx="3785100" cy="82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We call the layer convolutional because it is related to convolution of two signals:</a:t>
            </a:r>
          </a:p>
        </p:txBody>
      </p:sp>
      <p:cxnSp>
        <p:nvCxnSpPr>
          <p:cNvPr id="351" name="Shape 351"/>
          <p:cNvCxnSpPr/>
          <p:nvPr/>
        </p:nvCxnSpPr>
        <p:spPr>
          <a:xfrm rot="10800000">
            <a:off x="7674125" y="3324250"/>
            <a:ext cx="0" cy="4529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5895175" y="3744475"/>
            <a:ext cx="322200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elementwise multiplication and sum of a filter and the signal (image)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031775" y="317961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filter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one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08591" y="178726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053291" y="436426"/>
            <a:ext cx="3979200" cy="2205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502824" y="2601365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312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128524"/>
            <a:ext cx="4457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7481" y="4776400"/>
            <a:ext cx="6515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https://</a:t>
            </a:r>
            <a:r>
              <a:rPr lang="en-US" sz="1350" dirty="0" err="1"/>
              <a:t>commons.wikimedia.org</a:t>
            </a:r>
            <a:r>
              <a:rPr lang="en-US" sz="1350" dirty="0"/>
              <a:t>/wiki/</a:t>
            </a:r>
            <a:r>
              <a:rPr lang="en-US" sz="1350" dirty="0" err="1"/>
              <a:t>File:Convolution_of_box_signal_with_itself.gif</a:t>
            </a:r>
            <a:endParaRPr lang="en-US" sz="1350" dirty="0"/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628900"/>
            <a:ext cx="4457700" cy="1285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9D62F-750A-8B47-A235-EC332B6EAB0B}"/>
              </a:ext>
            </a:extLst>
          </p:cNvPr>
          <p:cNvSpPr txBox="1"/>
          <p:nvPr/>
        </p:nvSpPr>
        <p:spPr>
          <a:xfrm>
            <a:off x="1371600" y="228601"/>
            <a:ext cx="6400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700" dirty="0"/>
              <a:t>Maximum </a:t>
            </a:r>
            <a:r>
              <a:rPr lang="ro-RO" sz="2700" dirty="0" err="1"/>
              <a:t>activation</a:t>
            </a:r>
            <a:r>
              <a:rPr lang="ro-RO" sz="2700" dirty="0"/>
              <a:t> = </a:t>
            </a:r>
            <a:r>
              <a:rPr lang="ro-RO" sz="2700" dirty="0" err="1"/>
              <a:t>highest</a:t>
            </a:r>
            <a:r>
              <a:rPr lang="ro-RO" sz="2700" dirty="0"/>
              <a:t> </a:t>
            </a:r>
            <a:r>
              <a:rPr lang="ro-RO" sz="2700" dirty="0" err="1"/>
              <a:t>response</a:t>
            </a:r>
            <a:endParaRPr lang="ro-RO" sz="2700" dirty="0"/>
          </a:p>
        </p:txBody>
      </p:sp>
    </p:spTree>
    <p:extLst>
      <p:ext uri="{BB962C8B-B14F-4D97-AF65-F5344CB8AC3E}">
        <p14:creationId xmlns:p14="http://schemas.microsoft.com/office/powerpoint/2010/main" val="150758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  <p:sp>
        <p:nvSpPr>
          <p:cNvPr id="370" name="Shape 370"/>
          <p:cNvSpPr/>
          <p:nvPr/>
        </p:nvSpPr>
        <p:spPr>
          <a:xfrm>
            <a:off x="1267100" y="23041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2863350" y="25699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72" name="Shape 372"/>
          <p:cNvCxnSpPr>
            <a:endCxn id="371" idx="2"/>
          </p:cNvCxnSpPr>
          <p:nvPr/>
        </p:nvCxnSpPr>
        <p:spPr>
          <a:xfrm rot="10800000" flipH="1">
            <a:off x="1373850" y="27110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>
            <a:endCxn id="371" idx="2"/>
          </p:cNvCxnSpPr>
          <p:nvPr/>
        </p:nvCxnSpPr>
        <p:spPr>
          <a:xfrm>
            <a:off x="1393350" y="24737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4" name="Shape 374"/>
          <p:cNvCxnSpPr>
            <a:endCxn id="371" idx="2"/>
          </p:cNvCxnSpPr>
          <p:nvPr/>
        </p:nvCxnSpPr>
        <p:spPr>
          <a:xfrm>
            <a:off x="1529550" y="23243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5" name="Shape 375"/>
          <p:cNvCxnSpPr>
            <a:endCxn id="371" idx="2"/>
          </p:cNvCxnSpPr>
          <p:nvPr/>
        </p:nvCxnSpPr>
        <p:spPr>
          <a:xfrm rot="10800000" flipH="1">
            <a:off x="1555650" y="27110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1463200" y="36321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827500" y="15589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792587" y="40237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79" name="Shape 379"/>
          <p:cNvSpPr/>
          <p:nvPr/>
        </p:nvSpPr>
        <p:spPr>
          <a:xfrm>
            <a:off x="850575" y="13321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3108425" y="9097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381" name="Shape 381"/>
          <p:cNvCxnSpPr/>
          <p:nvPr/>
        </p:nvCxnSpPr>
        <p:spPr>
          <a:xfrm flipH="1">
            <a:off x="1977350" y="1151525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2" name="Shape 382"/>
          <p:cNvCxnSpPr/>
          <p:nvPr/>
        </p:nvCxnSpPr>
        <p:spPr>
          <a:xfrm flipH="1">
            <a:off x="1666349" y="1635050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3" name="Shape 383"/>
          <p:cNvCxnSpPr/>
          <p:nvPr/>
        </p:nvCxnSpPr>
        <p:spPr>
          <a:xfrm>
            <a:off x="3600600" y="2714375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3471125" y="2852225"/>
            <a:ext cx="262873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385" name="Shape 385"/>
          <p:cNvSpPr/>
          <p:nvPr/>
        </p:nvSpPr>
        <p:spPr>
          <a:xfrm>
            <a:off x="6703650" y="1332125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6709050" y="664950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6588143" y="4045604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7255653" y="35899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7660053" y="217893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59732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487356A1-60C8-9345-B885-C60A2FA18F5F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67450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7" name="Shape 369">
            <a:extLst>
              <a:ext uri="{FF2B5EF4-FFF2-40B4-BE49-F238E27FC236}">
                <a16:creationId xmlns:a16="http://schemas.microsoft.com/office/drawing/2014/main" id="{026DB554-CD1C-6B44-B3DE-D7C30D388CBD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71004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D750C06-77F8-BF4B-9438-724AA119674B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75314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Mini-batch SGD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919525" y="807000"/>
            <a:ext cx="8168400" cy="21543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Loop: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Sample</a:t>
            </a:r>
            <a:r>
              <a:rPr lang="en" sz="2400"/>
              <a:t> a batch of data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Forward</a:t>
            </a:r>
            <a:r>
              <a:rPr lang="en" sz="2400"/>
              <a:t> prop it through the graph, get loss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Backprop</a:t>
            </a:r>
            <a:r>
              <a:rPr lang="en" sz="2400"/>
              <a:t> to calculate the gradients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b="1"/>
              <a:t>Update</a:t>
            </a:r>
            <a:r>
              <a:rPr lang="en" sz="2400"/>
              <a:t> the parameters using the gradient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493" y="2884350"/>
            <a:ext cx="3764320" cy="18464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966015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02DDA4B7-4A83-8842-B5C6-7B6AE85BC6F6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5960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3734100" y="13388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7x7 input (spatially, without depth)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5x5 output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54963BF6-DBAD-614A-BD77-786B132D4B42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74457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4572300" y="1034025"/>
            <a:ext cx="3310059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assume 3x3 filter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</a:rPr>
              <a:t>applied </a:t>
            </a:r>
            <a:r>
              <a:rPr lang="en" sz="2400" b="1" dirty="0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1777C4EC-8BC4-2C47-83C6-87FFA947E59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329211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4572300" y="1034025"/>
            <a:ext cx="363415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2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DCCF64D3-925A-4140-82A3-D2E4A5F18C51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426424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/>
        </p:nvSpPr>
        <p:spPr>
          <a:xfrm>
            <a:off x="4572300" y="1034025"/>
            <a:ext cx="3579241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applied </a:t>
            </a:r>
            <a:r>
              <a:rPr lang="en" sz="2400" b="1"/>
              <a:t>with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/>
              <a:t>=&gt; 3x3 output!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</p:txBody>
      </p:sp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307BD99D-3C10-904F-A624-F549134E2DCA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926281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/>
        </p:nvSpPr>
        <p:spPr>
          <a:xfrm>
            <a:off x="4572300" y="1034025"/>
            <a:ext cx="394125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Shape 369">
            <a:extLst>
              <a:ext uri="{FF2B5EF4-FFF2-40B4-BE49-F238E27FC236}">
                <a16:creationId xmlns:a16="http://schemas.microsoft.com/office/drawing/2014/main" id="{AB7615B0-26A3-1547-BA67-CA504E22ACB4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13938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4572300" y="103402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7x7 input (spatially)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assume 3x3 filter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applied </a:t>
            </a:r>
            <a:r>
              <a:rPr lang="en" sz="2400" b="1">
                <a:solidFill>
                  <a:schemeClr val="dk1"/>
                </a:solidFill>
              </a:rPr>
              <a:t>with stride 3?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89" name="Shape 48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0" name="Shape 490"/>
          <p:cNvSpPr txBox="1"/>
          <p:nvPr/>
        </p:nvSpPr>
        <p:spPr>
          <a:xfrm>
            <a:off x="4689650" y="2649300"/>
            <a:ext cx="39720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b="1" dirty="0">
                <a:solidFill>
                  <a:srgbClr val="FF0000"/>
                </a:solidFill>
              </a:rPr>
              <a:t>It does not fit!</a:t>
            </a:r>
          </a:p>
          <a:p>
            <a:r>
              <a:rPr lang="en" sz="2400" dirty="0">
                <a:solidFill>
                  <a:srgbClr val="FF0000"/>
                </a:solidFill>
              </a:rPr>
              <a:t>We cannot apply a 3x3 filter on an image of 7x7 pixels using a stride of 3</a:t>
            </a:r>
          </a:p>
        </p:txBody>
      </p:sp>
      <p:sp>
        <p:nvSpPr>
          <p:cNvPr id="8" name="Shape 369">
            <a:extLst>
              <a:ext uri="{FF2B5EF4-FFF2-40B4-BE49-F238E27FC236}">
                <a16:creationId xmlns:a16="http://schemas.microsoft.com/office/drawing/2014/main" id="{6CC95D19-2ED1-3A47-93EF-462654750765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0993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510284354"/>
              </p:ext>
            </p:extLst>
          </p:nvPr>
        </p:nvGraphicFramePr>
        <p:xfrm>
          <a:off x="454925" y="1354355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114138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6040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32293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36370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45539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67884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477202" y="1077630"/>
            <a:ext cx="4676059" cy="24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Output size: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sym typeface="Wingdings"/>
              </a:rPr>
              <a:t>:(</a:t>
            </a:r>
            <a:r>
              <a:rPr lang="en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Shape 369">
            <a:extLst>
              <a:ext uri="{FF2B5EF4-FFF2-40B4-BE49-F238E27FC236}">
                <a16:creationId xmlns:a16="http://schemas.microsoft.com/office/drawing/2014/main" id="{91CD6377-F3ED-594E-862E-644D7FABE2E3}"/>
              </a:ext>
            </a:extLst>
          </p:cNvPr>
          <p:cNvSpPr txBox="1"/>
          <p:nvPr/>
        </p:nvSpPr>
        <p:spPr>
          <a:xfrm>
            <a:off x="138150" y="60450"/>
            <a:ext cx="8843804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400" dirty="0"/>
              <a:t>Size of an activation map</a:t>
            </a:r>
          </a:p>
        </p:txBody>
      </p:sp>
    </p:spTree>
    <p:extLst>
      <p:ext uri="{BB962C8B-B14F-4D97-AF65-F5344CB8AC3E}">
        <p14:creationId xmlns:p14="http://schemas.microsoft.com/office/powerpoint/2010/main" val="1662554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graphicFrame>
        <p:nvGraphicFramePr>
          <p:cNvPr id="510" name="Shape 510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11" name="Shape 511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sp>
        <p:nvSpPr>
          <p:cNvPr id="512" name="Shape 512"/>
          <p:cNvSpPr txBox="1"/>
          <p:nvPr/>
        </p:nvSpPr>
        <p:spPr>
          <a:xfrm>
            <a:off x="5021575" y="3212025"/>
            <a:ext cx="2892600" cy="122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(recall:)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(N - F) / stride + 1</a:t>
            </a:r>
          </a:p>
        </p:txBody>
      </p:sp>
    </p:spTree>
    <p:extLst>
      <p:ext uri="{BB962C8B-B14F-4D97-AF65-F5344CB8AC3E}">
        <p14:creationId xmlns:p14="http://schemas.microsoft.com/office/powerpoint/2010/main" val="49787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3299125" y="102337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3x3</a:t>
            </a:r>
            <a:r>
              <a:rPr lang="en" sz="2000"/>
              <a:t> filter, applied with </a:t>
            </a:r>
            <a:r>
              <a:rPr lang="en" sz="2000" b="1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pad with 1 pixel</a:t>
            </a:r>
            <a:r>
              <a:rPr lang="en" sz="200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 b="1"/>
              <a:t>7x7 output!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endParaRPr sz="2000"/>
          </a:p>
        </p:txBody>
      </p:sp>
      <p:graphicFrame>
        <p:nvGraphicFramePr>
          <p:cNvPr id="520" name="Shape 520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03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243280" y="205015"/>
            <a:ext cx="8565159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Neural networks are </a:t>
            </a:r>
          </a:p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universal function approximators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Universal Approximation Theorem: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 feed-forward neural network with a hidden layer composed of a finite number of neurons can approximate any continuous function defined on a compact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Although 2-layer neural networks (1-hidden layer) are universal function approximators, the hidden layer’s width (number of neurons) can be exponentially large.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In practice, we prefer deeper (with more layers) and thinner architectures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350628"/>
                <a:ext cx="8361803" cy="3354163"/>
              </a:xfrm>
              <a:prstGeom prst="rect">
                <a:avLst/>
              </a:prstGeom>
              <a:blipFill>
                <a:blip r:embed="rId2"/>
                <a:stretch>
                  <a:fillRect l="-909" t="-2264" r="-303" b="-52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 practice: Common to zero pad the border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299125" y="1023375"/>
            <a:ext cx="5844900" cy="3910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input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3x3</a:t>
            </a:r>
            <a:r>
              <a:rPr lang="en" sz="2000" dirty="0"/>
              <a:t> filter, applied with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pad with 1 pixel</a:t>
            </a:r>
            <a:r>
              <a:rPr lang="en" sz="2000" dirty="0"/>
              <a:t> border =&gt; what is the output?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7x7 output!</a:t>
            </a:r>
          </a:p>
          <a:p>
            <a:r>
              <a:rPr lang="en" sz="2000" dirty="0"/>
              <a:t>In general, common to see CONV layers with stride 1, filters of size FxF, and zero-padding with (F-1)/2. (preserves the size of the input image / activation map)</a:t>
            </a:r>
          </a:p>
          <a:p>
            <a:r>
              <a:rPr lang="en" sz="2000" dirty="0">
                <a:solidFill>
                  <a:srgbClr val="0000FF"/>
                </a:solidFill>
              </a:rPr>
              <a:t>e.g. F = 3 =&gt; zero pad with 1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5 =&gt; zero pad with 2 (value 0)</a:t>
            </a:r>
          </a:p>
          <a:p>
            <a:r>
              <a:rPr lang="en" sz="2000" dirty="0">
                <a:solidFill>
                  <a:srgbClr val="0000FF"/>
                </a:solidFill>
              </a:rPr>
              <a:t>       F = 7 =&gt; zero pad with 3 (value 0)</a:t>
            </a: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/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8724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312235"/>
            <a:ext cx="8548200" cy="9701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32x32 input convolved repeatedly with 5x5 filters shrinks volumes spatially!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(32 </a:t>
            </a:r>
            <a:r>
              <a:rPr lang="en-US" sz="1800" dirty="0"/>
              <a:t>=</a:t>
            </a:r>
            <a:r>
              <a:rPr lang="en" sz="1800" dirty="0"/>
              <a:t>&gt; 28 </a:t>
            </a:r>
            <a:r>
              <a:rPr lang="en-US" sz="1800" dirty="0"/>
              <a:t>=</a:t>
            </a:r>
            <a:r>
              <a:rPr lang="en" sz="1800" dirty="0"/>
              <a:t>&gt; 24 ...)</a:t>
            </a:r>
            <a:endParaRPr lang="en-US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Shrinking too fast is not good, doesn’t work well.</a:t>
            </a:r>
          </a:p>
        </p:txBody>
      </p:sp>
      <p:sp>
        <p:nvSpPr>
          <p:cNvPr id="535" name="Shape 535"/>
          <p:cNvSpPr/>
          <p:nvPr/>
        </p:nvSpPr>
        <p:spPr>
          <a:xfrm>
            <a:off x="2127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8254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1897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547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517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556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e.g. 6 5x5x3 filters</a:t>
            </a:r>
          </a:p>
        </p:txBody>
      </p:sp>
      <p:sp>
        <p:nvSpPr>
          <p:cNvPr id="541" name="Shape 541"/>
          <p:cNvSpPr/>
          <p:nvPr/>
        </p:nvSpPr>
        <p:spPr>
          <a:xfrm>
            <a:off x="27273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3400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7043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669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2607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300100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e.g. 10 5x5x</a:t>
            </a:r>
            <a:r>
              <a:rPr lang="en" sz="1800" b="1">
                <a:solidFill>
                  <a:srgbClr val="38761D"/>
                </a:solidFill>
              </a:rPr>
              <a:t>6 </a:t>
            </a:r>
            <a:r>
              <a:rPr lang="en" sz="1800">
                <a:solidFill>
                  <a:srgbClr val="38761D"/>
                </a:solidFill>
              </a:rPr>
              <a:t>filters</a:t>
            </a:r>
          </a:p>
        </p:txBody>
      </p:sp>
      <p:sp>
        <p:nvSpPr>
          <p:cNvPr id="547" name="Shape 547"/>
          <p:cNvSpPr/>
          <p:nvPr/>
        </p:nvSpPr>
        <p:spPr>
          <a:xfrm>
            <a:off x="5470575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851575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6890900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107500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336387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083200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447500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067612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lang="en" sz="3000" b="1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Output volume size: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202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202800" y="1293275"/>
            <a:ext cx="6008429" cy="3640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32x32</a:t>
            </a:r>
            <a:r>
              <a:rPr lang="en" sz="3000" b="1" dirty="0"/>
              <a:t>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/>
              <a:t> </a:t>
            </a:r>
            <a:r>
              <a:rPr lang="en" sz="3000" dirty="0">
                <a:solidFill>
                  <a:srgbClr val="FF00FF"/>
                </a:solidFill>
              </a:rPr>
              <a:t>5x5</a:t>
            </a:r>
            <a:r>
              <a:rPr lang="en" sz="3000" dirty="0"/>
              <a:t> filters with stride 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, pad 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Output volume size: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(</a:t>
            </a:r>
            <a:r>
              <a:rPr lang="en" sz="3000" dirty="0">
                <a:solidFill>
                  <a:srgbClr val="0000FF"/>
                </a:solidFill>
              </a:rPr>
              <a:t>32</a:t>
            </a:r>
            <a:r>
              <a:rPr lang="en" sz="3000" dirty="0"/>
              <a:t>+2*</a:t>
            </a:r>
            <a:r>
              <a:rPr lang="en" sz="3000" dirty="0">
                <a:solidFill>
                  <a:srgbClr val="9900FF"/>
                </a:solidFill>
              </a:rPr>
              <a:t>2</a:t>
            </a:r>
            <a:r>
              <a:rPr lang="en" sz="3000" dirty="0">
                <a:solidFill>
                  <a:schemeClr val="dk1"/>
                </a:solidFill>
              </a:rPr>
              <a:t>-</a:t>
            </a:r>
            <a:r>
              <a:rPr lang="en" sz="3000" dirty="0">
                <a:solidFill>
                  <a:srgbClr val="FF00FF"/>
                </a:solidFill>
              </a:rPr>
              <a:t>5</a:t>
            </a:r>
            <a:r>
              <a:rPr lang="en" sz="3000" dirty="0"/>
              <a:t>)/</a:t>
            </a:r>
            <a:r>
              <a:rPr lang="en" sz="3000" dirty="0">
                <a:solidFill>
                  <a:srgbClr val="38761D"/>
                </a:solidFill>
              </a:rPr>
              <a:t>1</a:t>
            </a:r>
            <a:r>
              <a:rPr lang="en" sz="3000" dirty="0"/>
              <a:t>+1 = 32 spatially,</a:t>
            </a:r>
          </a:p>
          <a:p>
            <a:pPr lvl="0" rtl="0">
              <a:spcBef>
                <a:spcPts val="0"/>
              </a:spcBef>
              <a:buNone/>
            </a:pPr>
            <a:r>
              <a:rPr lang="ro-RO" sz="3000" dirty="0"/>
              <a:t>s</a:t>
            </a:r>
            <a:r>
              <a:rPr lang="en" sz="3000" dirty="0"/>
              <a:t>o the volume 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32x32x</a:t>
            </a:r>
            <a:r>
              <a:rPr lang="en" sz="30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571" name="Shape 57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72" name="Shape 57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21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02800" y="1293275"/>
            <a:ext cx="64827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Input volume: </a:t>
            </a:r>
            <a:r>
              <a:rPr lang="en" sz="3000" b="1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10 5x5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Number of parameters in this layer?</a:t>
            </a:r>
          </a:p>
        </p:txBody>
      </p:sp>
      <p:sp>
        <p:nvSpPr>
          <p:cNvPr id="581" name="Shape 58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82" name="Shape 58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3" name="Shape 58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880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Examples time: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202800" y="1293275"/>
            <a:ext cx="8798468" cy="3278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Input volume: </a:t>
            </a:r>
            <a:r>
              <a:rPr lang="en" sz="3000" b="1" dirty="0">
                <a:solidFill>
                  <a:srgbClr val="0000FF"/>
                </a:solidFill>
              </a:rPr>
              <a:t>32x32</a:t>
            </a:r>
            <a:r>
              <a:rPr lang="en" sz="3000" b="1" dirty="0"/>
              <a:t>x</a:t>
            </a:r>
            <a:r>
              <a:rPr lang="en" sz="3000" b="1" dirty="0">
                <a:solidFill>
                  <a:srgbClr val="FF9900"/>
                </a:solidFill>
              </a:rPr>
              <a:t>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>
                <a:solidFill>
                  <a:srgbClr val="FF00FF"/>
                </a:solidFill>
              </a:rPr>
              <a:t> 5x5</a:t>
            </a:r>
            <a:r>
              <a:rPr lang="en" sz="3000" dirty="0"/>
              <a:t> filters with stride 1, pad 2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Number of parameters in this layer?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Each filter has </a:t>
            </a:r>
            <a:r>
              <a:rPr lang="en" sz="3000" dirty="0">
                <a:solidFill>
                  <a:srgbClr val="FF00FF"/>
                </a:solidFill>
              </a:rPr>
              <a:t>5*5</a:t>
            </a:r>
            <a:r>
              <a:rPr lang="en" sz="3000" dirty="0"/>
              <a:t>*</a:t>
            </a:r>
            <a:r>
              <a:rPr lang="en" sz="3000" dirty="0">
                <a:solidFill>
                  <a:srgbClr val="FF9900"/>
                </a:solidFill>
              </a:rPr>
              <a:t>3</a:t>
            </a:r>
            <a:r>
              <a:rPr lang="en" sz="3000" dirty="0"/>
              <a:t> + 1 =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 params      </a:t>
            </a:r>
            <a:r>
              <a:rPr lang="en" sz="2000" dirty="0"/>
              <a:t>(+1 for bias)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 dirty="0"/>
              <a:t>=&gt; </a:t>
            </a:r>
            <a:r>
              <a:rPr lang="en" sz="3000" dirty="0">
                <a:solidFill>
                  <a:srgbClr val="38761D"/>
                </a:solidFill>
              </a:rPr>
              <a:t>76</a:t>
            </a:r>
            <a:r>
              <a:rPr lang="en" sz="3000" dirty="0"/>
              <a:t>*</a:t>
            </a:r>
            <a:r>
              <a:rPr lang="en" sz="3000" dirty="0">
                <a:solidFill>
                  <a:srgbClr val="FF0000"/>
                </a:solidFill>
              </a:rPr>
              <a:t>10</a:t>
            </a:r>
            <a:r>
              <a:rPr lang="en" sz="3000" dirty="0"/>
              <a:t> = </a:t>
            </a:r>
            <a:r>
              <a:rPr lang="en" sz="3000" b="1" dirty="0"/>
              <a:t>760</a:t>
            </a:r>
          </a:p>
        </p:txBody>
      </p:sp>
      <p:sp>
        <p:nvSpPr>
          <p:cNvPr id="591" name="Shape 591"/>
          <p:cNvSpPr/>
          <p:nvPr/>
        </p:nvSpPr>
        <p:spPr>
          <a:xfrm>
            <a:off x="6564404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92" name="Shape 59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3" name="Shape 59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134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99">
            <a:extLst>
              <a:ext uri="{FF2B5EF4-FFF2-40B4-BE49-F238E27FC236}">
                <a16:creationId xmlns:a16="http://schemas.microsoft.com/office/drawing/2014/main" id="{7EFC81DA-9F12-9C4D-8A82-FFFDE71871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45" y="617896"/>
            <a:ext cx="8065910" cy="390770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685925" y="9035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K = (powers of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5, S = 2, P = ? (whatever fits)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1049860" y="1576614"/>
            <a:ext cx="2853068" cy="97283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84725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dirty="0"/>
              <a:t>B</a:t>
            </a:r>
            <a:r>
              <a:rPr lang="en" sz="2400" dirty="0"/>
              <a:t>tw, 1x1 convolutional layers make perfect sense</a:t>
            </a:r>
          </a:p>
        </p:txBody>
      </p:sp>
      <p:sp>
        <p:nvSpPr>
          <p:cNvPr id="614" name="Shape 614"/>
          <p:cNvSpPr/>
          <p:nvPr/>
        </p:nvSpPr>
        <p:spPr>
          <a:xfrm>
            <a:off x="902679" y="1099725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56929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190754" y="33773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593979" y="1941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65779" y="2478375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19479" y="1712825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1x1 CONV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32 filters</a:t>
            </a:r>
          </a:p>
        </p:txBody>
      </p:sp>
      <p:sp>
        <p:nvSpPr>
          <p:cNvPr id="620" name="Shape 620"/>
          <p:cNvSpPr/>
          <p:nvPr/>
        </p:nvSpPr>
        <p:spPr>
          <a:xfrm>
            <a:off x="6074454" y="1099725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096654" y="3766450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54279" y="3453525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30354" y="2120412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16579" y="2495825"/>
            <a:ext cx="2451275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(each filter has size 1x1x64, and performs a 64-dimensional dot product)</a:t>
            </a:r>
          </a:p>
        </p:txBody>
      </p:sp>
    </p:spTree>
    <p:extLst>
      <p:ext uri="{BB962C8B-B14F-4D97-AF65-F5344CB8AC3E}">
        <p14:creationId xmlns:p14="http://schemas.microsoft.com/office/powerpoint/2010/main" val="1732275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/>
        </p:nvSpPr>
        <p:spPr>
          <a:xfrm>
            <a:off x="401444" y="150675"/>
            <a:ext cx="8258880" cy="61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The brain/neuron view of CONV Layer</a:t>
            </a:r>
          </a:p>
        </p:txBody>
      </p:sp>
      <p:sp>
        <p:nvSpPr>
          <p:cNvPr id="676" name="Shape 676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78" name="Shape 678"/>
          <p:cNvCxnSpPr>
            <a:endCxn id="677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79" name="Shape 679"/>
          <p:cNvCxnSpPr>
            <a:endCxn id="677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0" name="Shape 680"/>
          <p:cNvCxnSpPr>
            <a:endCxn id="677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81" name="Shape 681"/>
          <p:cNvCxnSpPr>
            <a:endCxn id="677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2" name="Shape 682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685" name="Shape 685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 txBox="1"/>
          <p:nvPr/>
        </p:nvSpPr>
        <p:spPr>
          <a:xfrm>
            <a:off x="2504275" y="89535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687" name="Shape 687"/>
          <p:cNvCxnSpPr/>
          <p:nvPr/>
        </p:nvCxnSpPr>
        <p:spPr>
          <a:xfrm flipH="1">
            <a:off x="1373200" y="1137125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8" name="Shape 688"/>
          <p:cNvCxnSpPr/>
          <p:nvPr/>
        </p:nvCxnSpPr>
        <p:spPr>
          <a:xfrm flipH="1">
            <a:off x="1062199" y="1620650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9" name="Shape 689"/>
          <p:cNvCxnSpPr/>
          <p:nvPr/>
        </p:nvCxnSpPr>
        <p:spPr>
          <a:xfrm rot="10800000">
            <a:off x="2599200" y="2993449"/>
            <a:ext cx="284999" cy="526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0" name="Shape 690"/>
          <p:cNvSpPr txBox="1"/>
          <p:nvPr/>
        </p:nvSpPr>
        <p:spPr>
          <a:xfrm>
            <a:off x="2866924" y="3333324"/>
            <a:ext cx="4905475" cy="12410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result of taking a dot product between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filter and this part of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(i.e. 5*5*3 = 75-dimensional dot product +bias)</a:t>
            </a:r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375" y="1062675"/>
            <a:ext cx="3181808" cy="181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92" name="Shape 692"/>
          <p:cNvSpPr txBox="1"/>
          <p:nvPr/>
        </p:nvSpPr>
        <p:spPr>
          <a:xfrm>
            <a:off x="5630725" y="2853299"/>
            <a:ext cx="2982000" cy="764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It’s just a neuron with local connectivity... </a:t>
            </a:r>
          </a:p>
        </p:txBody>
      </p:sp>
      <p:pic>
        <p:nvPicPr>
          <p:cNvPr id="21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590" y="4574417"/>
            <a:ext cx="1225640" cy="393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27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01" name="Shape 701"/>
          <p:cNvCxnSpPr>
            <a:endCxn id="700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2" name="Shape 702"/>
          <p:cNvCxnSpPr>
            <a:endCxn id="700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3" name="Shape 703"/>
          <p:cNvCxnSpPr>
            <a:endCxn id="700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04" name="Shape 704"/>
          <p:cNvCxnSpPr>
            <a:endCxn id="700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5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708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200" y="767850"/>
            <a:ext cx="2279624" cy="13006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10" name="Shape 710"/>
          <p:cNvSpPr txBox="1"/>
          <p:nvPr/>
        </p:nvSpPr>
        <p:spPr>
          <a:xfrm>
            <a:off x="3449950" y="2347806"/>
            <a:ext cx="56124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An activation map is a 28x28 sheet of neuron outputs: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Each is connected to a small region in the input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All of them share parameters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5x5 filter =&gt; 5x5 receptive field for each neuron</a:t>
            </a:r>
          </a:p>
        </p:txBody>
      </p:sp>
      <p:sp>
        <p:nvSpPr>
          <p:cNvPr id="711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18" name="Shape 675">
            <a:extLst>
              <a:ext uri="{FF2B5EF4-FFF2-40B4-BE49-F238E27FC236}">
                <a16:creationId xmlns:a16="http://schemas.microsoft.com/office/drawing/2014/main" id="{C2749454-1653-6F42-AB86-4D85B0E98D68}"/>
              </a:ext>
            </a:extLst>
          </p:cNvPr>
          <p:cNvSpPr txBox="1"/>
          <p:nvPr/>
        </p:nvSpPr>
        <p:spPr>
          <a:xfrm>
            <a:off x="401444" y="150675"/>
            <a:ext cx="8258880" cy="61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The brain/neuron view of CONV Layer</a:t>
            </a:r>
          </a:p>
        </p:txBody>
      </p:sp>
    </p:spTree>
    <p:extLst>
      <p:ext uri="{BB962C8B-B14F-4D97-AF65-F5344CB8AC3E}">
        <p14:creationId xmlns:p14="http://schemas.microsoft.com/office/powerpoint/2010/main" val="31312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3100850" y="1524000"/>
            <a:ext cx="58668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Forces the network to have a redundant representation.</a:t>
            </a:r>
          </a:p>
        </p:txBody>
      </p:sp>
      <p:sp>
        <p:nvSpPr>
          <p:cNvPr id="71" name="Shape 71"/>
          <p:cNvSpPr/>
          <p:nvPr/>
        </p:nvSpPr>
        <p:spPr>
          <a:xfrm>
            <a:off x="3787975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787975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3787975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3787975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3787975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6" name="Shape 76"/>
          <p:cNvCxnSpPr>
            <a:stCxn id="71" idx="6"/>
          </p:cNvCxnSpPr>
          <p:nvPr/>
        </p:nvCxnSpPr>
        <p:spPr>
          <a:xfrm>
            <a:off x="4181575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7" name="Shape 77"/>
          <p:cNvCxnSpPr/>
          <p:nvPr/>
        </p:nvCxnSpPr>
        <p:spPr>
          <a:xfrm>
            <a:off x="42181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8" name="Shape 78"/>
          <p:cNvCxnSpPr/>
          <p:nvPr/>
        </p:nvCxnSpPr>
        <p:spPr>
          <a:xfrm>
            <a:off x="41815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9" name="Shape 79"/>
          <p:cNvCxnSpPr/>
          <p:nvPr/>
        </p:nvCxnSpPr>
        <p:spPr>
          <a:xfrm>
            <a:off x="41815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0" name="Shape 80"/>
          <p:cNvCxnSpPr/>
          <p:nvPr/>
        </p:nvCxnSpPr>
        <p:spPr>
          <a:xfrm>
            <a:off x="41815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" name="Shape 81"/>
          <p:cNvSpPr txBox="1"/>
          <p:nvPr/>
        </p:nvSpPr>
        <p:spPr>
          <a:xfrm>
            <a:off x="5038900" y="20908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an ear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5038900" y="25480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 tail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5038900" y="300527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is furry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5038900" y="346247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claws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038900" y="3843475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mischievous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look</a:t>
            </a:r>
          </a:p>
        </p:txBody>
      </p:sp>
      <p:cxnSp>
        <p:nvCxnSpPr>
          <p:cNvPr id="86" name="Shape 86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7" name="Shape 87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" name="Shape 88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" name="Shape 90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" name="Shape 91"/>
          <p:cNvSpPr txBox="1"/>
          <p:nvPr/>
        </p:nvSpPr>
        <p:spPr>
          <a:xfrm>
            <a:off x="8241325" y="2981150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</a:t>
            </a:r>
          </a:p>
        </p:txBody>
      </p:sp>
      <p:cxnSp>
        <p:nvCxnSpPr>
          <p:cNvPr id="92" name="Shape 92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3" name="Shape 93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4" name="Shape 94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5" name="Shape 95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6" name="Shape 96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" name="Shape 97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274637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1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724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932" y="767850"/>
            <a:ext cx="2279624" cy="13006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26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5577007" y="2289725"/>
            <a:ext cx="3382500" cy="22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with 5 filters,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 layer consists of neurons arranged in a 3D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There will be 5 different neurons all looking at the same region in the input volume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  <p:sp>
        <p:nvSpPr>
          <p:cNvPr id="20" name="Shape 675">
            <a:extLst>
              <a:ext uri="{FF2B5EF4-FFF2-40B4-BE49-F238E27FC236}">
                <a16:creationId xmlns:a16="http://schemas.microsoft.com/office/drawing/2014/main" id="{E9896962-7B8A-524C-B8EB-ACD34308FC25}"/>
              </a:ext>
            </a:extLst>
          </p:cNvPr>
          <p:cNvSpPr txBox="1"/>
          <p:nvPr/>
        </p:nvSpPr>
        <p:spPr>
          <a:xfrm>
            <a:off x="401444" y="150675"/>
            <a:ext cx="8258880" cy="617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The brain/neuron view of CONV Layer</a:t>
            </a:r>
          </a:p>
        </p:txBody>
      </p:sp>
    </p:spTree>
    <p:extLst>
      <p:ext uri="{BB962C8B-B14F-4D97-AF65-F5344CB8AC3E}">
        <p14:creationId xmlns:p14="http://schemas.microsoft.com/office/powerpoint/2010/main" val="2360006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15349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T</a:t>
            </a:r>
            <a:r>
              <a:rPr lang="en" sz="2000" dirty="0"/>
              <a:t>wo more layers to go: POOL/FC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638" y="1628079"/>
            <a:ext cx="4226723" cy="333861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475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Pooling layer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dk1"/>
                </a:solidFill>
              </a:rPr>
              <a:t>Makes the representations smaller and more manageable 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Operates over each activation map independently: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91921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931850" y="900125"/>
            <a:ext cx="2617199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Single depth slice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82857" y="1844280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 with 2x2 filters and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277525" y="47475"/>
            <a:ext cx="8576539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948568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4"/>
            <a:ext cx="6736355" cy="29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1"/>
            <a:ext cx="3029399" cy="14600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Common settings: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950115" y="1734361"/>
            <a:ext cx="2495611" cy="59624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5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4325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Fully-Connected Layer (FC layer)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400050" lvl="0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Contains neurons that connect to the entire input volume, just as in ordinary Neural Networks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254" y="1649169"/>
            <a:ext cx="6633282" cy="3176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5208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134825" y="126900"/>
            <a:ext cx="7741650" cy="6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Case Study: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34825" y="753400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4917123" cy="8919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 filters were 5x5, applied at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Subsampling (Pooling) layers were 2x2, applied at stride 2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i.e. architecture is [CONV-POOL-CONV-POOL-CONV-FC]</a:t>
            </a:r>
          </a:p>
        </p:txBody>
      </p:sp>
    </p:spTree>
    <p:extLst>
      <p:ext uri="{BB962C8B-B14F-4D97-AF65-F5344CB8AC3E}">
        <p14:creationId xmlns:p14="http://schemas.microsoft.com/office/powerpoint/2010/main" val="1928072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7"/>
            <a:ext cx="8428499" cy="1899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Hint: (227-11)/4+1 = 55</a:t>
            </a:r>
          </a:p>
        </p:txBody>
      </p:sp>
    </p:spTree>
    <p:extLst>
      <p:ext uri="{BB962C8B-B14F-4D97-AF65-F5344CB8AC3E}">
        <p14:creationId xmlns:p14="http://schemas.microsoft.com/office/powerpoint/2010/main" val="23861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185125" y="1832437"/>
            <a:ext cx="8428499" cy="2112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total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390394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185125" y="1832437"/>
            <a:ext cx="8428499" cy="18338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First layer </a:t>
            </a:r>
            <a:r>
              <a:rPr lang="en" sz="1800" dirty="0"/>
              <a:t>(CONV1): 96 11x11 filters applied at stride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148005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</a:p>
          <a:p>
            <a:pPr lvl="0" algn="ctr" rtl="0">
              <a:spcBef>
                <a:spcPts val="0"/>
              </a:spcBef>
              <a:buNone/>
            </a:pP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55" y="1483753"/>
            <a:ext cx="7902290" cy="21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210825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[LeNet-5, LeCun 1980]</a:t>
            </a:r>
          </a:p>
        </p:txBody>
      </p:sp>
    </p:spTree>
    <p:extLst>
      <p:ext uri="{BB962C8B-B14F-4D97-AF65-F5344CB8AC3E}">
        <p14:creationId xmlns:p14="http://schemas.microsoft.com/office/powerpoint/2010/main" val="2114188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85125" y="1832436"/>
            <a:ext cx="8428499" cy="2129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output volume size?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0000FF"/>
                </a:solidFill>
              </a:rPr>
              <a:t>Hint: (55-3)/2+1 = 27</a:t>
            </a:r>
          </a:p>
        </p:txBody>
      </p:sp>
    </p:spTree>
    <p:extLst>
      <p:ext uri="{BB962C8B-B14F-4D97-AF65-F5344CB8AC3E}">
        <p14:creationId xmlns:p14="http://schemas.microsoft.com/office/powerpoint/2010/main" val="41509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85125" y="1832436"/>
            <a:ext cx="8428499" cy="2190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What is the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73128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185125" y="1832436"/>
            <a:ext cx="8428499" cy="212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Second layer </a:t>
            </a:r>
            <a:r>
              <a:rPr lang="en" sz="1800" dirty="0"/>
              <a:t>(POOL1): 3x3 filters applied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Output volume: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Parameters: 0</a:t>
            </a:r>
          </a:p>
        </p:txBody>
      </p:sp>
    </p:spTree>
    <p:extLst>
      <p:ext uri="{BB962C8B-B14F-4D97-AF65-F5344CB8AC3E}">
        <p14:creationId xmlns:p14="http://schemas.microsoft.com/office/powerpoint/2010/main" val="1261140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85125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Input: 227x227x3 images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CONV1: 55x55x96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After 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11244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AlexNet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[Krizhevsky et al. 2012]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93200" y="1241574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 (simplified) AlexNet architecture: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[55x55x96] </a:t>
            </a:r>
            <a:r>
              <a:rPr lang="en">
                <a:solidFill>
                  <a:srgbClr val="FF0000"/>
                </a:solidFill>
              </a:rPr>
              <a:t>CONV1</a:t>
            </a:r>
            <a:r>
              <a:rPr lang="en"/>
              <a:t>: 96 11x11 filters at stride 4, pad 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[27x27x96] </a:t>
            </a:r>
            <a:r>
              <a:rPr lang="en">
                <a:solidFill>
                  <a:srgbClr val="0000FF"/>
                </a:solidFill>
              </a:rPr>
              <a:t>MAX POOL1</a:t>
            </a:r>
            <a:r>
              <a:rPr lang="en"/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[27x27x96] </a:t>
            </a:r>
            <a:r>
              <a:rPr lang="en">
                <a:solidFill>
                  <a:srgbClr val="38761D"/>
                </a:solidFill>
              </a:rPr>
              <a:t>NORM1:</a:t>
            </a:r>
            <a:r>
              <a:rPr lang="en"/>
              <a:t> 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[27x27x256] </a:t>
            </a:r>
            <a:r>
              <a:rPr lang="en">
                <a:solidFill>
                  <a:srgbClr val="FF0000"/>
                </a:solidFill>
              </a:rPr>
              <a:t>CONV2</a:t>
            </a:r>
            <a:r>
              <a:rPr lang="en"/>
              <a:t>: 256 5x5 filters at stride 1, pad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0000FF"/>
                </a:solidFill>
              </a:rPr>
              <a:t>MAX POOL2:</a:t>
            </a:r>
            <a:r>
              <a:rPr lang="en"/>
              <a:t>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[13x13x256] </a:t>
            </a:r>
            <a:r>
              <a:rPr lang="en">
                <a:solidFill>
                  <a:srgbClr val="38761D"/>
                </a:solidFill>
              </a:rPr>
              <a:t>NORM2: </a:t>
            </a:r>
            <a:r>
              <a:rPr lang="en"/>
              <a:t>Normalization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[13x13x384] </a:t>
            </a:r>
            <a:r>
              <a:rPr lang="en">
                <a:solidFill>
                  <a:srgbClr val="FF0000"/>
                </a:solidFill>
              </a:rPr>
              <a:t>CONV3</a:t>
            </a:r>
            <a:r>
              <a:rPr lang="en"/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[13x13x384] </a:t>
            </a:r>
            <a:r>
              <a:rPr lang="en">
                <a:solidFill>
                  <a:srgbClr val="FF0000"/>
                </a:solidFill>
              </a:rPr>
              <a:t>CONV4</a:t>
            </a:r>
            <a:r>
              <a:rPr lang="en">
                <a:solidFill>
                  <a:schemeClr val="dk1"/>
                </a:solidFill>
              </a:rPr>
              <a:t>: 384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[13x13x256] </a:t>
            </a:r>
            <a:r>
              <a:rPr lang="en">
                <a:solidFill>
                  <a:srgbClr val="FF0000"/>
                </a:solidFill>
              </a:rPr>
              <a:t>CONV5</a:t>
            </a:r>
            <a:r>
              <a:rPr lang="en">
                <a:solidFill>
                  <a:schemeClr val="dk1"/>
                </a:solidFill>
              </a:rPr>
              <a:t>: 256 3x3 filters at stride 1, pad 1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[6x6x256] </a:t>
            </a:r>
            <a:r>
              <a:rPr lang="en">
                <a:solidFill>
                  <a:srgbClr val="0000FF"/>
                </a:solidFill>
              </a:rPr>
              <a:t>MAX POOL3</a:t>
            </a:r>
            <a:r>
              <a:rPr lang="en">
                <a:solidFill>
                  <a:schemeClr val="dk1"/>
                </a:solidFill>
              </a:rPr>
              <a:t>: 3x3 filters at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FC6:</a:t>
            </a:r>
            <a:r>
              <a:rPr lang="en">
                <a:solidFill>
                  <a:schemeClr val="dk1"/>
                </a:solidFill>
              </a:rPr>
              <a:t> 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FC7: </a:t>
            </a:r>
            <a:r>
              <a:rPr lang="en">
                <a:solidFill>
                  <a:schemeClr val="dk1"/>
                </a:solidFill>
              </a:rPr>
              <a:t>4096 neurons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[1000] </a:t>
            </a:r>
            <a:r>
              <a:rPr lang="en">
                <a:solidFill>
                  <a:srgbClr val="E69138"/>
                </a:solidFill>
              </a:rPr>
              <a:t>FC8: </a:t>
            </a:r>
            <a:r>
              <a:rPr lang="en">
                <a:solidFill>
                  <a:schemeClr val="dk1"/>
                </a:solidFill>
              </a:rPr>
              <a:t>1000 neurons (class scores)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83" name="Shape 883"/>
          <p:cNvSpPr txBox="1"/>
          <p:nvPr/>
        </p:nvSpPr>
        <p:spPr>
          <a:xfrm>
            <a:off x="5260825" y="1766024"/>
            <a:ext cx="3648044" cy="26230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0000FF"/>
                </a:solidFill>
              </a:rPr>
              <a:t>Details/Retrospectives: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First use of </a:t>
            </a:r>
            <a:r>
              <a:rPr lang="en" dirty="0" err="1">
                <a:solidFill>
                  <a:srgbClr val="0000FF"/>
                </a:solidFill>
              </a:rPr>
              <a:t>ReLU</a:t>
            </a:r>
            <a:endParaRPr lang="en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Used Norm layers (not common anymore)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Heavy data augmentation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Batch size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SGD Momentum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Learning rate 1e-2, reduced by 10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dirty="0">
                <a:solidFill>
                  <a:srgbClr val="0000FF"/>
                </a:solidFill>
              </a:rPr>
              <a:t>manually when validation accuracy plateaus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L2 weight decay 5e-4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- 7 CNN ensemble: 18.2% -&gt; 16.4%</a:t>
            </a:r>
          </a:p>
        </p:txBody>
      </p:sp>
    </p:spTree>
    <p:extLst>
      <p:ext uri="{BB962C8B-B14F-4D97-AF65-F5344CB8AC3E}">
        <p14:creationId xmlns:p14="http://schemas.microsoft.com/office/powerpoint/2010/main" val="31091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85355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15973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843180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1102501" y="2788007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Best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5" y="998575"/>
            <a:ext cx="3593700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Only 3x3 CONV stride 1, pad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and  2x2 MAX POOL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74493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top 5 error in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rgbClr val="0000FF"/>
                </a:solidFill>
              </a:rPr>
              <a:t>=</a:t>
            </a:r>
            <a:r>
              <a:rPr lang="en" sz="1800" dirty="0">
                <a:solidFill>
                  <a:srgbClr val="0000FF"/>
                </a:solidFill>
              </a:rPr>
              <a:t>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top 5 error</a:t>
            </a:r>
          </a:p>
        </p:txBody>
      </p:sp>
    </p:spTree>
    <p:extLst>
      <p:ext uri="{BB962C8B-B14F-4D97-AF65-F5344CB8AC3E}">
        <p14:creationId xmlns:p14="http://schemas.microsoft.com/office/powerpoint/2010/main" val="228756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Shape 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600" y="13484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7862099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5" name="Shape 925"/>
          <p:cNvSpPr/>
          <p:nvPr/>
        </p:nvSpPr>
        <p:spPr>
          <a:xfrm>
            <a:off x="8050133" y="299100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8" name="Shape 927">
            <a:extLst>
              <a:ext uri="{FF2B5EF4-FFF2-40B4-BE49-F238E27FC236}">
                <a16:creationId xmlns:a16="http://schemas.microsoft.com/office/drawing/2014/main" id="{42548AEC-F0D8-9744-8607-CB82088BF870}"/>
              </a:ext>
            </a:extLst>
          </p:cNvPr>
          <p:cNvSpPr txBox="1"/>
          <p:nvPr/>
        </p:nvSpPr>
        <p:spPr>
          <a:xfrm>
            <a:off x="85450" y="4287073"/>
            <a:ext cx="693075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</p:spTree>
    <p:extLst>
      <p:ext uri="{BB962C8B-B14F-4D97-AF65-F5344CB8AC3E}">
        <p14:creationId xmlns:p14="http://schemas.microsoft.com/office/powerpoint/2010/main" val="54840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85450" y="40144"/>
            <a:ext cx="8870550" cy="43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memory: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(3*3*3)*64 = 1,728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 memory:  </a:t>
            </a:r>
            <a:r>
              <a:rPr lang="en" sz="1200" b="1" dirty="0">
                <a:solidFill>
                  <a:srgbClr val="FF0000"/>
                </a:solidFill>
              </a:rPr>
              <a:t>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(3*3*64)*64 = 36,864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 memory: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(3*3*64)*128 = 73,728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 memory: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(3*3*128)*128 = 147,456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 memory: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(3*3*128)*256 = 294,912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 memory: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(3*3*256)*256 = 589,824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 memory: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(3*3*256)*512 = 1,179,648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 memory: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 memory: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params: (3*3*512)*512 = 2,359,296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 memory: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</a:t>
            </a:r>
            <a:r>
              <a:rPr lang="en" sz="1200" b="1" dirty="0">
                <a:solidFill>
                  <a:srgbClr val="0000FF"/>
                </a:solidFill>
              </a:rPr>
              <a:t>7*7*512*4096 = 102,760,448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 memory: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params: 4096*4096 = 16,777,216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 memory:  1000 </a:t>
            </a:r>
            <a:r>
              <a:rPr lang="en" sz="1200" dirty="0">
                <a:solidFill>
                  <a:srgbClr val="0000FF"/>
                </a:solidFill>
              </a:rPr>
              <a:t>params: 4096*1000 = 4,096,000</a:t>
            </a: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26" name="Shape 926"/>
          <p:cNvSpPr txBox="1"/>
          <p:nvPr/>
        </p:nvSpPr>
        <p:spPr>
          <a:xfrm>
            <a:off x="4640493" y="-13269"/>
            <a:ext cx="2238899" cy="2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(not counting biases)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85450" y="4287073"/>
            <a:ext cx="6930750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(only forward! ~x2 for backward)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  <p:sp>
        <p:nvSpPr>
          <p:cNvPr id="8" name="Shape 937">
            <a:extLst>
              <a:ext uri="{FF2B5EF4-FFF2-40B4-BE49-F238E27FC236}">
                <a16:creationId xmlns:a16="http://schemas.microsoft.com/office/drawing/2014/main" id="{E4C27B81-882D-674C-95F4-8B28D4267CC9}"/>
              </a:ext>
            </a:extLst>
          </p:cNvPr>
          <p:cNvSpPr txBox="1"/>
          <p:nvPr/>
        </p:nvSpPr>
        <p:spPr>
          <a:xfrm>
            <a:off x="7161375" y="352445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Note: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Most memory is in early CONV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Most params 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in late FC</a:t>
            </a:r>
          </a:p>
        </p:txBody>
      </p:sp>
      <p:cxnSp>
        <p:nvCxnSpPr>
          <p:cNvPr id="9" name="Shape 938">
            <a:extLst>
              <a:ext uri="{FF2B5EF4-FFF2-40B4-BE49-F238E27FC236}">
                <a16:creationId xmlns:a16="http://schemas.microsoft.com/office/drawing/2014/main" id="{2C69ED90-4570-9249-8593-31330EF2E90D}"/>
              </a:ext>
            </a:extLst>
          </p:cNvPr>
          <p:cNvCxnSpPr>
            <a:cxnSpLocks/>
          </p:cNvCxnSpPr>
          <p:nvPr/>
        </p:nvCxnSpPr>
        <p:spPr>
          <a:xfrm flipH="1">
            <a:off x="5004486" y="3317845"/>
            <a:ext cx="2592714" cy="599247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" name="Shape 939">
            <a:extLst>
              <a:ext uri="{FF2B5EF4-FFF2-40B4-BE49-F238E27FC236}">
                <a16:creationId xmlns:a16="http://schemas.microsoft.com/office/drawing/2014/main" id="{7FFA905E-D9C1-764A-BFB4-A2F0BC17D6CB}"/>
              </a:ext>
            </a:extLst>
          </p:cNvPr>
          <p:cNvCxnSpPr/>
          <p:nvPr/>
        </p:nvCxnSpPr>
        <p:spPr>
          <a:xfrm rot="10800000">
            <a:off x="3965174" y="702870"/>
            <a:ext cx="2914200" cy="2477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578279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202618" y="683208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</a:t>
            </a:r>
            <a:r>
              <a:rPr lang="en" i="1" dirty="0" err="1"/>
              <a:t>Szegedy</a:t>
            </a:r>
            <a:r>
              <a:rPr lang="en" i="1" dirty="0"/>
              <a:t>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50"/>
            <a:ext cx="3720725" cy="19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4237850" y="3082075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Inception module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4523100" y="4046550"/>
            <a:ext cx="4620900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ILSVRC 2014 winner (6.7% top 5 error)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043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08650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Case Study: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 features: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Only 5 million params!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(Removes FC layers completely)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Compared to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less params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more computations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  <p:extLst>
      <p:ext uri="{BB962C8B-B14F-4D97-AF65-F5344CB8AC3E}">
        <p14:creationId xmlns:p14="http://schemas.microsoft.com/office/powerpoint/2010/main" val="135313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777081" y="188875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313506" y="418875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733481" y="264747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719093" y="458038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  <p:sp>
        <p:nvSpPr>
          <p:cNvPr id="170" name="Shape 170"/>
          <p:cNvSpPr/>
          <p:nvPr/>
        </p:nvSpPr>
        <p:spPr>
          <a:xfrm>
            <a:off x="3856531" y="2767729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630731" y="2088079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61856" y="1307004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744575" y="2987576"/>
            <a:ext cx="3946200" cy="1201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Convolve </a:t>
            </a:r>
            <a:r>
              <a:rPr lang="en" sz="1800" dirty="0"/>
              <a:t>the filter with the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i.e. “slide over the image spatially, computing dot products”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479403" y="729947"/>
            <a:ext cx="3283499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Filters always extend the full depth of the input volume</a:t>
            </a:r>
          </a:p>
        </p:txBody>
      </p:sp>
      <p:cxnSp>
        <p:nvCxnSpPr>
          <p:cNvPr id="175" name="Shape 175"/>
          <p:cNvCxnSpPr>
            <a:cxnSpLocks/>
          </p:cNvCxnSpPr>
          <p:nvPr/>
        </p:nvCxnSpPr>
        <p:spPr>
          <a:xfrm flipH="1">
            <a:off x="4479403" y="1412111"/>
            <a:ext cx="429028" cy="775504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>
            <a:cxnSpLocks/>
          </p:cNvCxnSpPr>
          <p:nvPr/>
        </p:nvCxnSpPr>
        <p:spPr>
          <a:xfrm flipH="1">
            <a:off x="1733482" y="1064871"/>
            <a:ext cx="2745921" cy="34724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143">
            <a:extLst>
              <a:ext uri="{FF2B5EF4-FFF2-40B4-BE49-F238E27FC236}">
                <a16:creationId xmlns:a16="http://schemas.microsoft.com/office/drawing/2014/main" id="{F91282CE-E192-744E-8658-381E5354AA03}"/>
              </a:ext>
            </a:extLst>
          </p:cNvPr>
          <p:cNvSpPr txBox="1"/>
          <p:nvPr/>
        </p:nvSpPr>
        <p:spPr>
          <a:xfrm>
            <a:off x="1668401" y="4191001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width</a:t>
            </a:r>
          </a:p>
        </p:txBody>
      </p:sp>
      <p:sp>
        <p:nvSpPr>
          <p:cNvPr id="15" name="Shape 144">
            <a:extLst>
              <a:ext uri="{FF2B5EF4-FFF2-40B4-BE49-F238E27FC236}">
                <a16:creationId xmlns:a16="http://schemas.microsoft.com/office/drawing/2014/main" id="{9FB57187-4162-A344-8CCB-F16FA4694284}"/>
              </a:ext>
            </a:extLst>
          </p:cNvPr>
          <p:cNvSpPr txBox="1"/>
          <p:nvPr/>
        </p:nvSpPr>
        <p:spPr>
          <a:xfrm>
            <a:off x="2088376" y="2649297"/>
            <a:ext cx="1162410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height</a:t>
            </a:r>
          </a:p>
        </p:txBody>
      </p:sp>
      <p:sp>
        <p:nvSpPr>
          <p:cNvPr id="16" name="Shape 145">
            <a:extLst>
              <a:ext uri="{FF2B5EF4-FFF2-40B4-BE49-F238E27FC236}">
                <a16:creationId xmlns:a16="http://schemas.microsoft.com/office/drawing/2014/main" id="{8288B7A0-EF5D-8B4B-A8D7-292F8CF36C01}"/>
              </a:ext>
            </a:extLst>
          </p:cNvPr>
          <p:cNvSpPr txBox="1"/>
          <p:nvPr/>
        </p:nvSpPr>
        <p:spPr>
          <a:xfrm>
            <a:off x="955426" y="4585165"/>
            <a:ext cx="1269755" cy="3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40319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14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sz="1800" dirty="0"/>
              <a:t>2-3 </a:t>
            </a:r>
            <a:r>
              <a:rPr lang="ro-RO" sz="1800" dirty="0" err="1"/>
              <a:t>weeks</a:t>
            </a:r>
            <a:r>
              <a:rPr lang="ro-RO" sz="1800" dirty="0"/>
              <a:t> of training on 8 GPU </a:t>
            </a:r>
            <a:r>
              <a:rPr lang="ro-RO" sz="1800" dirty="0" err="1"/>
              <a:t>machine</a:t>
            </a:r>
            <a:endParaRPr lang="ro-RO" sz="1800" dirty="0"/>
          </a:p>
          <a:p>
            <a:pPr lvl="0"/>
            <a:endParaRPr lang="ro-RO" sz="1800" dirty="0"/>
          </a:p>
          <a:p>
            <a:pPr lvl="0"/>
            <a:r>
              <a:rPr lang="ro-RO" sz="1800" dirty="0"/>
              <a:t>at </a:t>
            </a:r>
            <a:r>
              <a:rPr lang="ro-RO" sz="1800" dirty="0" err="1"/>
              <a:t>runtime</a:t>
            </a:r>
            <a:r>
              <a:rPr lang="ro-RO" sz="1800" dirty="0"/>
              <a:t>: </a:t>
            </a:r>
            <a:r>
              <a:rPr lang="ro-RO" sz="1800" dirty="0" err="1"/>
              <a:t>faster</a:t>
            </a:r>
            <a:r>
              <a:rPr lang="ro-RO" sz="1800" dirty="0"/>
              <a:t> </a:t>
            </a:r>
            <a:r>
              <a:rPr lang="ro-RO" sz="1800" dirty="0" err="1"/>
              <a:t>than</a:t>
            </a:r>
            <a:r>
              <a:rPr lang="ro-RO" sz="1800" dirty="0"/>
              <a:t> a </a:t>
            </a:r>
            <a:r>
              <a:rPr lang="ro-RO" sz="1800" dirty="0" err="1"/>
              <a:t>VGGNet</a:t>
            </a:r>
            <a:r>
              <a:rPr lang="ro-RO" sz="1800" dirty="0"/>
              <a:t>! (</a:t>
            </a:r>
            <a:r>
              <a:rPr lang="ro-RO" sz="1800" dirty="0" err="1"/>
              <a:t>even</a:t>
            </a:r>
            <a:r>
              <a:rPr lang="ro-RO" sz="1800" dirty="0"/>
              <a:t> </a:t>
            </a:r>
            <a:r>
              <a:rPr lang="ro-RO" sz="1800" dirty="0" err="1"/>
              <a:t>though</a:t>
            </a:r>
            <a:r>
              <a:rPr lang="ro-RO" sz="1800" dirty="0"/>
              <a:t> it </a:t>
            </a:r>
            <a:r>
              <a:rPr lang="ro-RO" sz="1800" dirty="0" err="1"/>
              <a:t>has</a:t>
            </a:r>
            <a:r>
              <a:rPr lang="ro-RO" sz="1800" dirty="0"/>
              <a:t> 8x more </a:t>
            </a:r>
            <a:r>
              <a:rPr lang="ro-RO" sz="1800" dirty="0" err="1"/>
              <a:t>layers</a:t>
            </a:r>
            <a:r>
              <a:rPr lang="ro-RO" sz="1800" dirty="0"/>
              <a:t>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621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ILSVRC 2015 winner (3.6% top 5 error)</a:t>
            </a: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after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FF0000"/>
                </a:solidFill>
              </a:rPr>
              <a:t>Spatial dimension only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Batch Normalization after every CONV layer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Xavier/2 initialization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SGD + momentum (0.9) 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Learning rate: 0.1, divided by 10 when validation error plateaus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>
                <a:solidFill>
                  <a:schemeClr val="dk1"/>
                </a:solidFill>
              </a:rPr>
              <a:t>Mini-batch size 256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Weight decay of 1e-5</a:t>
            </a:r>
          </a:p>
          <a:p>
            <a:pPr marL="457200" lvl="0" indent="-368300">
              <a:buSzPct val="100000"/>
              <a:buFont typeface="Arial" panose="020B0604020202020204" pitchFamily="34" charset="0"/>
              <a:buChar char="•"/>
            </a:pPr>
            <a:r>
              <a:rPr lang="en" sz="2200" dirty="0"/>
              <a:t>No dropout used!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051615" y="3955000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This trick is also used in </a:t>
            </a:r>
            <a:r>
              <a:rPr lang="en" sz="1800" dirty="0" err="1">
                <a:solidFill>
                  <a:srgbClr val="FF0000"/>
                </a:solidFill>
              </a:rPr>
              <a:t>GoogLeNet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Case Study: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000" dirty="0"/>
              <a:t>Case Study: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194" name="Shape 194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710950"/>
            <a:ext cx="496175" cy="2578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749250"/>
            <a:ext cx="5016000" cy="1857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 number: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result of taking a dot product between the filter and a small 5x5x3 chunk of the image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75-dimensional dot product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024" y="1278250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700" y="4035819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69">
            <a:extLst>
              <a:ext uri="{FF2B5EF4-FFF2-40B4-BE49-F238E27FC236}">
                <a16:creationId xmlns:a16="http://schemas.microsoft.com/office/drawing/2014/main" id="{A573FD1F-38DE-1940-A94D-4C68B6AD1692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5587142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64950" y="205825"/>
            <a:ext cx="8446199" cy="46874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Summary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 err="1"/>
              <a:t>ConvNets</a:t>
            </a:r>
            <a:r>
              <a:rPr lang="en" sz="2400" dirty="0"/>
              <a:t> stack CONV, POOL, FC layers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smaller filters and deeper architectures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Trend towards getting rid of POOL/FC layers (just CONV)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Typical architectures look like </a:t>
            </a:r>
          </a:p>
          <a:p>
            <a:pPr lvl="0" rtl="0">
              <a:spcBef>
                <a:spcPts val="0"/>
              </a:spcBef>
            </a:pPr>
            <a:endParaRPr lang="en" sz="1200" b="1" dirty="0"/>
          </a:p>
          <a:p>
            <a:pPr lvl="0" rtl="0">
              <a:spcBef>
                <a:spcPts val="0"/>
              </a:spcBef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</a:pPr>
            <a:endParaRPr lang="en" sz="1200" dirty="0"/>
          </a:p>
          <a:p>
            <a:pPr lvl="0" rtl="0">
              <a:spcBef>
                <a:spcPts val="0"/>
              </a:spcBef>
            </a:pPr>
            <a:r>
              <a:rPr lang="en" sz="2400" dirty="0"/>
              <a:t>where N is usually up to ~5, M is large, 0 &lt;= K &lt;= 2.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… but recent advances such as </a:t>
            </a:r>
            <a:r>
              <a:rPr lang="en" sz="2400" dirty="0" err="1"/>
              <a:t>ResNet</a:t>
            </a:r>
            <a:r>
              <a:rPr lang="en" sz="2400" dirty="0"/>
              <a:t>/</a:t>
            </a:r>
            <a:r>
              <a:rPr lang="en" sz="2400" dirty="0" err="1"/>
              <a:t>GoogLeNet</a:t>
            </a:r>
            <a:r>
              <a:rPr lang="en" sz="2400" dirty="0"/>
              <a:t> challenge this paradigm</a:t>
            </a:r>
          </a:p>
        </p:txBody>
      </p:sp>
    </p:spTree>
    <p:extLst>
      <p:ext uri="{BB962C8B-B14F-4D97-AF65-F5344CB8AC3E}">
        <p14:creationId xmlns:p14="http://schemas.microsoft.com/office/powerpoint/2010/main" val="35110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5x5x3 filter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842425" y="2710950"/>
            <a:ext cx="2616248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Convolve (slide) over all spatial locations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970553" y="703475"/>
            <a:ext cx="1804499" cy="41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3" name="Shape 169">
            <a:extLst>
              <a:ext uri="{FF2B5EF4-FFF2-40B4-BE49-F238E27FC236}">
                <a16:creationId xmlns:a16="http://schemas.microsoft.com/office/drawing/2014/main" id="{74F86F71-D684-F449-8D56-BADD4BB5B48A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23328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7074950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638400" y="2162850"/>
            <a:ext cx="282299" cy="813899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234650" y="2428650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rot="10800000" flipH="1">
            <a:off x="1745150" y="256979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1764650" y="233249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1900850" y="218309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rot="10800000" flipH="1">
            <a:off x="1926950" y="256979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/>
          <p:nvPr/>
        </p:nvSpPr>
        <p:spPr>
          <a:xfrm>
            <a:off x="1834500" y="34908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198800" y="14176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163887" y="38824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479725" y="76847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32x32x3 image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5x5x3 filter</a:t>
            </a:r>
          </a:p>
        </p:txBody>
      </p:sp>
      <p:cxnSp>
        <p:nvCxnSpPr>
          <p:cNvPr id="243" name="Shape 243"/>
          <p:cNvCxnSpPr/>
          <p:nvPr/>
        </p:nvCxnSpPr>
        <p:spPr>
          <a:xfrm flipH="1">
            <a:off x="2348650" y="1010250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flipH="1">
            <a:off x="2037649" y="1493775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3971900" y="25731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6" name="Shape 246"/>
          <p:cNvSpPr txBox="1"/>
          <p:nvPr/>
        </p:nvSpPr>
        <p:spPr>
          <a:xfrm>
            <a:off x="3842425" y="2710950"/>
            <a:ext cx="2627823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Convolve (slide) over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all spatial locations</a:t>
            </a:r>
          </a:p>
        </p:txBody>
      </p:sp>
      <p:sp>
        <p:nvSpPr>
          <p:cNvPr id="247" name="Shape 247"/>
          <p:cNvSpPr/>
          <p:nvPr/>
        </p:nvSpPr>
        <p:spPr>
          <a:xfrm>
            <a:off x="7452928" y="11908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7049900" y="7522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7337421" y="39043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8004930" y="34486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409330" y="20376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52" name="Shape 252"/>
          <p:cNvSpPr/>
          <p:nvPr/>
        </p:nvSpPr>
        <p:spPr>
          <a:xfrm>
            <a:off x="1221875" y="11908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2548387" y="4069590"/>
            <a:ext cx="456042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 a second, </a:t>
            </a:r>
            <a:r>
              <a:rPr lang="en" sz="2400" dirty="0">
                <a:solidFill>
                  <a:srgbClr val="38761D"/>
                </a:solidFill>
              </a:rPr>
              <a:t>green </a:t>
            </a:r>
            <a:r>
              <a:rPr lang="en" sz="2400" dirty="0"/>
              <a:t>filter</a:t>
            </a:r>
          </a:p>
        </p:txBody>
      </p:sp>
      <p:sp>
        <p:nvSpPr>
          <p:cNvPr id="25" name="Shape 169">
            <a:extLst>
              <a:ext uri="{FF2B5EF4-FFF2-40B4-BE49-F238E27FC236}">
                <a16:creationId xmlns:a16="http://schemas.microsoft.com/office/drawing/2014/main" id="{A5FD07FA-56DD-9B4B-8835-15B172527914}"/>
              </a:ext>
            </a:extLst>
          </p:cNvPr>
          <p:cNvSpPr txBox="1"/>
          <p:nvPr/>
        </p:nvSpPr>
        <p:spPr>
          <a:xfrm>
            <a:off x="0" y="0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4757136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</TotalTime>
  <Words>3197</Words>
  <Application>Microsoft Macintosh PowerPoint</Application>
  <PresentationFormat>On-screen Show (16:9)</PresentationFormat>
  <Paragraphs>618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Cambria Math</vt:lpstr>
      <vt:lpstr>Helvetica Neue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227</cp:revision>
  <dcterms:modified xsi:type="dcterms:W3CDTF">2019-11-16T19:08:04Z</dcterms:modified>
</cp:coreProperties>
</file>